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3" r:id="rId2"/>
    <p:sldId id="271" r:id="rId3"/>
    <p:sldId id="260" r:id="rId4"/>
    <p:sldId id="273" r:id="rId5"/>
    <p:sldId id="274" r:id="rId6"/>
    <p:sldId id="275" r:id="rId7"/>
    <p:sldId id="277" r:id="rId8"/>
    <p:sldId id="278" r:id="rId9"/>
    <p:sldId id="279" r:id="rId10"/>
    <p:sldId id="280" r:id="rId11"/>
    <p:sldId id="284" r:id="rId12"/>
    <p:sldId id="281" r:id="rId13"/>
    <p:sldId id="276" r:id="rId14"/>
    <p:sldId id="285" r:id="rId15"/>
    <p:sldId id="282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-30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7290A-A929-462D-9CA6-4A93D511DAFC}" type="datetimeFigureOut">
              <a:rPr lang="ru-RU" smtClean="0"/>
              <a:t>01.05.2024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8920A-B019-4791-910E-4F2C6FB27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3549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7290A-A929-462D-9CA6-4A93D511DAFC}" type="datetimeFigureOut">
              <a:rPr lang="ru-RU" smtClean="0"/>
              <a:t>01.05.2024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8920A-B019-4791-910E-4F2C6FB27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285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7290A-A929-462D-9CA6-4A93D511DAFC}" type="datetimeFigureOut">
              <a:rPr lang="ru-RU" smtClean="0"/>
              <a:t>01.05.2024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8920A-B019-4791-910E-4F2C6FB27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5370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7290A-A929-462D-9CA6-4A93D511DAFC}" type="datetimeFigureOut">
              <a:rPr lang="ru-RU" smtClean="0"/>
              <a:t>01.05.2024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8920A-B019-4791-910E-4F2C6FB27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7833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7290A-A929-462D-9CA6-4A93D511DAFC}" type="datetimeFigureOut">
              <a:rPr lang="ru-RU" smtClean="0"/>
              <a:t>01.05.2024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8920A-B019-4791-910E-4F2C6FB27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3478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7290A-A929-462D-9CA6-4A93D511DAFC}" type="datetimeFigureOut">
              <a:rPr lang="ru-RU" smtClean="0"/>
              <a:t>01.05.2024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8920A-B019-4791-910E-4F2C6FB27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0020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7290A-A929-462D-9CA6-4A93D511DAFC}" type="datetimeFigureOut">
              <a:rPr lang="ru-RU" smtClean="0"/>
              <a:t>01.05.2024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8920A-B019-4791-910E-4F2C6FB27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6009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7290A-A929-462D-9CA6-4A93D511DAFC}" type="datetimeFigureOut">
              <a:rPr lang="ru-RU" smtClean="0"/>
              <a:t>01.05.2024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8920A-B019-4791-910E-4F2C6FB27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761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7290A-A929-462D-9CA6-4A93D511DAFC}" type="datetimeFigureOut">
              <a:rPr lang="ru-RU" smtClean="0"/>
              <a:t>01.05.2024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8920A-B019-4791-910E-4F2C6FB27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623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7290A-A929-462D-9CA6-4A93D511DAFC}" type="datetimeFigureOut">
              <a:rPr lang="ru-RU" smtClean="0"/>
              <a:t>01.05.2024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8920A-B019-4791-910E-4F2C6FB27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70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7290A-A929-462D-9CA6-4A93D511DAFC}" type="datetimeFigureOut">
              <a:rPr lang="ru-RU" smtClean="0"/>
              <a:t>01.05.2024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8920A-B019-4791-910E-4F2C6FB2703A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67893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7290A-A929-462D-9CA6-4A93D511DAFC}" type="datetimeFigureOut">
              <a:rPr lang="ru-RU" smtClean="0"/>
              <a:t>01.05.2024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8920A-B019-4791-910E-4F2C6FB27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45959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7290A-A929-462D-9CA6-4A93D511DAFC}" type="datetimeFigureOut">
              <a:rPr lang="ru-RU" smtClean="0"/>
              <a:t>01.05.2024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8920A-B019-4791-910E-4F2C6FB2703A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175635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7290A-A929-462D-9CA6-4A93D511DAFC}" type="datetimeFigureOut">
              <a:rPr lang="ru-RU" smtClean="0"/>
              <a:t>01.05.2024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8920A-B019-4791-910E-4F2C6FB27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12817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7290A-A929-462D-9CA6-4A93D511DAFC}" type="datetimeFigureOut">
              <a:rPr lang="ru-RU" smtClean="0"/>
              <a:t>01.05.2024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8920A-B019-4791-910E-4F2C6FB27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91726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7290A-A929-462D-9CA6-4A93D511DAFC}" type="datetimeFigureOut">
              <a:rPr lang="ru-RU" smtClean="0"/>
              <a:t>01.05.2024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8920A-B019-4791-910E-4F2C6FB27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388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7290A-A929-462D-9CA6-4A93D511DAFC}" type="datetimeFigureOut">
              <a:rPr lang="ru-RU" smtClean="0"/>
              <a:t>01.05.2024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638920A-B019-4791-910E-4F2C6FB27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943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29145"/>
            <a:ext cx="10438228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МУНИЦИПАЛЬНОЕ ДОШКОЛЬНОЕ ОБРАЗОВАТЕЛЬНОЕ УЧРЕЖДЕНИЕ</a:t>
            </a:r>
            <a:endParaRPr lang="ru-RU" dirty="0">
              <a:solidFill>
                <a:prstClr val="black"/>
              </a:solidFill>
              <a:latin typeface="Calibri"/>
              <a:ea typeface="Times New Roman"/>
              <a:cs typeface="Times New Roman"/>
            </a:endParaRPr>
          </a:p>
          <a:p>
            <a:pPr lvl="0" algn="ctr">
              <a:lnSpc>
                <a:spcPct val="115000"/>
              </a:lnSpc>
            </a:pPr>
            <a:r>
              <a:rPr lang="ru-RU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«ДЕТСКИЙ САД №228 КИРОВСКОГО РАЙОНА  ВОЛГОГРАДА»</a:t>
            </a:r>
            <a:endParaRPr lang="ru-RU" dirty="0">
              <a:solidFill>
                <a:prstClr val="black"/>
              </a:solidFill>
              <a:latin typeface="Calibri"/>
              <a:ea typeface="Times New Roman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94449" y="1449591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Образовательный творческий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  <a:r>
              <a:rPr lang="ru-RU" sz="4000" dirty="0">
                <a:solidFill>
                  <a:srgbClr val="90C2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Национальные костюмы народов России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39064" y="3859960"/>
            <a:ext cx="37712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Выполнили дети старшей группы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Краткосрочной продолжительности: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 – 24 ноября 2023г.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4289" y="6194653"/>
            <a:ext cx="6096000" cy="39068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Воспитатель: Кузьмина Наталия </a:t>
            </a:r>
            <a:r>
              <a:rPr lang="ru-RU" b="1" dirty="0" smtClean="0">
                <a:latin typeface="Times New Roman"/>
                <a:ea typeface="Calibri"/>
                <a:cs typeface="Times New Roman"/>
              </a:rPr>
              <a:t>Владимировна </a:t>
            </a:r>
            <a:endParaRPr lang="ru-RU" sz="14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4025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5573" y="381469"/>
            <a:ext cx="9344417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2400" b="1" dirty="0">
                <a:latin typeface="Times New Roman"/>
                <a:ea typeface="Times New Roman"/>
              </a:rPr>
              <a:t>Актуальность:</a:t>
            </a:r>
            <a:endParaRPr lang="ru-RU" sz="2400" dirty="0" smtClean="0">
              <a:latin typeface="Times New Roman"/>
              <a:ea typeface="Times New Roman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Россия </a:t>
            </a:r>
            <a:r>
              <a:rPr lang="ru-RU" sz="2000" dirty="0">
                <a:latin typeface="Times New Roman"/>
                <a:ea typeface="Times New Roman"/>
                <a:cs typeface="Times New Roman"/>
              </a:rPr>
              <a:t>всегда являлась многонациональным государством. С раннего возраста ребенок живет в родной национальной среде, впитывая культуру, ценности и нравственные ориентиры, заложенные в культуре народа. Взрослея, он сам становится представителем своего народа, хранителем и продолжателем традиций. Необходимость приобщения детей к национальной культуре трактуется народной мудростью: </a:t>
            </a:r>
            <a:r>
              <a:rPr lang="ru-RU" sz="2000" b="1" i="1" dirty="0">
                <a:latin typeface="Times New Roman"/>
                <a:ea typeface="Times New Roman"/>
                <a:cs typeface="Times New Roman"/>
              </a:rPr>
              <a:t>наше сегодня, как никогда наше прошлое, также творит традиции будущего.</a:t>
            </a:r>
            <a:r>
              <a:rPr lang="ru-RU" sz="2000" b="1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Что </a:t>
            </a:r>
            <a:r>
              <a:rPr lang="ru-RU" sz="2000" dirty="0">
                <a:latin typeface="Times New Roman"/>
                <a:ea typeface="Times New Roman"/>
                <a:cs typeface="Times New Roman"/>
              </a:rPr>
              <a:t>скажут о них наши потомки?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Воспитывать </a:t>
            </a:r>
            <a:r>
              <a:rPr lang="ru-RU" sz="2000" dirty="0">
                <a:latin typeface="Times New Roman"/>
                <a:ea typeface="Times New Roman"/>
                <a:cs typeface="Times New Roman"/>
              </a:rPr>
              <a:t>в детях толерантное отношение к другим народностям одна из важнейших задач работы педагога. Дети должны иметь представление о культуре, быте, жизненном укладе других народов, доступное их возрасту. Ведущий вид деятельности детей дошкольного возраста – игра, поэтому продуктом проекта стали куклы, изготовленные совместно с детьми и родителями.</a:t>
            </a:r>
            <a:endParaRPr lang="ru-RU" sz="2000" i="1" dirty="0">
              <a:effectLst/>
              <a:latin typeface="Times New Roman"/>
              <a:ea typeface="Times New Roman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6792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9120" y="150312"/>
            <a:ext cx="9448800" cy="631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  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Цель: 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расширение и углубление знаний воспитанников о Родине и  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ознакомление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традициями народов России путем изучения национальных костюмов и кукол в национальных костюмах.</a:t>
            </a: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     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buFont typeface="+mj-lt"/>
              <a:buAutoNum type="arabicPeriod"/>
              <a:tabLst>
                <a:tab pos="457200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Познакомить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детей 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особенностями национальных костюмов народов России.</a:t>
            </a:r>
            <a:endParaRPr lang="ru-RU" sz="20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buFont typeface="+mj-lt"/>
              <a:buAutoNum type="arabicPeriod"/>
              <a:tabLst>
                <a:tab pos="457200" algn="l"/>
              </a:tabLs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Способствовать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развитию познавательного  интереса  детей  к национальному костюму русских, татар, цыган и народов Севера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fontAlgn="base">
              <a:buFont typeface="+mj-lt"/>
              <a:buAutoNum type="arabicPeriod"/>
              <a:tabLst>
                <a:tab pos="457200" algn="l"/>
              </a:tabLs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Формировать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национальное самосознание детей средствами народного искусства. </a:t>
            </a:r>
            <a:endParaRPr lang="ru-RU" sz="20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fontAlgn="base">
              <a:buFont typeface="+mj-lt"/>
              <a:buAutoNum type="arabicPeriod"/>
              <a:tabLst>
                <a:tab pos="457200" algn="l"/>
              </a:tabLs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Развивать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творческие и интеллектуальные способности детей, их речевую культуру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tabLst>
                <a:tab pos="457200" algn="l"/>
              </a:tabLs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Воспитывать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любовь и чувство патриотизма к национальной культуре,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интерес к своей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Родине и к другим народам.</a:t>
            </a:r>
          </a:p>
          <a:p>
            <a:pPr marL="342900" lvl="0" indent="-342900" fontAlgn="base">
              <a:tabLst>
                <a:tab pos="457200" algn="l"/>
              </a:tabLs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 Продолжать развивать связную речь дошкольников, обогащать словарный запас путём внедрения новых слов.</a:t>
            </a:r>
          </a:p>
          <a:p>
            <a:pPr marL="457200" lvl="0" indent="-457200" fontAlgn="base">
              <a:buAutoNum type="arabicPeriod" startAt="7"/>
              <a:tabLst>
                <a:tab pos="457200" algn="l"/>
              </a:tabLs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физических качеств детей через подвижные игры разных национальностей.</a:t>
            </a:r>
          </a:p>
          <a:p>
            <a:endParaRPr lang="ru-RU" sz="800" b="1" dirty="0" smtClean="0">
              <a:latin typeface="Times New Roman"/>
              <a:ea typeface="Times New Roman"/>
            </a:endParaRPr>
          </a:p>
          <a:p>
            <a:pPr>
              <a:lnSpc>
                <a:spcPts val="1680"/>
              </a:lnSpc>
              <a:spcAft>
                <a:spcPts val="1800"/>
              </a:spcAft>
            </a:pPr>
            <a:r>
              <a:rPr lang="ru-RU" sz="2000" b="1" dirty="0" smtClean="0">
                <a:latin typeface="Times New Roman"/>
                <a:ea typeface="Times New Roman"/>
              </a:rPr>
              <a:t>Ожидаемый </a:t>
            </a:r>
            <a:r>
              <a:rPr lang="ru-RU" sz="2000" b="1" dirty="0">
                <a:latin typeface="Times New Roman"/>
                <a:ea typeface="Times New Roman"/>
              </a:rPr>
              <a:t>результат: </a:t>
            </a:r>
            <a:r>
              <a:rPr lang="ru-RU" sz="2000" dirty="0">
                <a:latin typeface="Times New Roman"/>
                <a:ea typeface="Times New Roman"/>
              </a:rPr>
              <a:t>Дети узнают о национальных традициях народов России, об особенностях народных костюмов. Познакомятся с играми, сказками, загадками, пословицами поговорками разных народов России. </a:t>
            </a:r>
          </a:p>
        </p:txBody>
      </p:sp>
    </p:spTree>
    <p:extLst>
      <p:ext uri="{BB962C8B-B14F-4D97-AF65-F5344CB8AC3E}">
        <p14:creationId xmlns:p14="http://schemas.microsoft.com/office/powerpoint/2010/main" val="2064928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3671" y="889844"/>
            <a:ext cx="8580329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</a:rPr>
              <a:t>Этапы проекта: 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</a:rPr>
              <a:t>1. </a:t>
            </a:r>
            <a:r>
              <a:rPr lang="ru-RU" b="1" dirty="0" smtClean="0">
                <a:latin typeface="Times New Roman"/>
                <a:ea typeface="Times New Roman"/>
              </a:rPr>
              <a:t>Подготовительный этап.</a:t>
            </a:r>
            <a:endParaRPr lang="ru-RU" sz="1600" b="1" dirty="0">
              <a:latin typeface="Times New Roman"/>
              <a:ea typeface="Times New Roman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/>
                <a:ea typeface="Times New Roman"/>
              </a:rPr>
              <a:t>Составление плана деятельности.</a:t>
            </a:r>
            <a:endParaRPr lang="ru-RU" dirty="0">
              <a:latin typeface="Times New Roman"/>
              <a:ea typeface="Times New Roman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/>
                <a:ea typeface="Times New Roman"/>
              </a:rPr>
              <a:t>Сотрудничество с родителями.</a:t>
            </a:r>
            <a:endParaRPr lang="ru-RU" dirty="0">
              <a:latin typeface="Times New Roman"/>
              <a:ea typeface="Times New Roman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/>
                <a:ea typeface="Times New Roman"/>
              </a:rPr>
              <a:t>Подбор литературных произведений о народах России.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/>
                <a:ea typeface="Times New Roman"/>
              </a:rPr>
              <a:t>Подготовка циклов занятий и бесед  о национальных костюмах народов России.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/>
                <a:ea typeface="Times New Roman"/>
              </a:rPr>
              <a:t>Подбор музыкальных произведений на данную тему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/>
                <a:ea typeface="Times New Roman"/>
              </a:rPr>
              <a:t>Наглядный материал.</a:t>
            </a:r>
            <a:endParaRPr lang="ru-RU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 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</a:rPr>
              <a:t>2. </a:t>
            </a:r>
            <a:r>
              <a:rPr lang="ru-RU" b="1" dirty="0" smtClean="0">
                <a:latin typeface="Times New Roman"/>
                <a:ea typeface="Times New Roman"/>
              </a:rPr>
              <a:t>Основной этап.</a:t>
            </a:r>
            <a:endParaRPr lang="ru-RU" sz="1600" b="1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• Продуктивная деятельность - рисование, аппликация, лепка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• Игровая деятельность - дидактические игры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• Восприятие русских народных сказок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• Двигательная деятельность - подвижная игра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• Ситуативный разговор по теме проекта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• Создание мини – музея: «Костюмы народов России»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endParaRPr lang="ru-RU" sz="16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15877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611495"/>
              </p:ext>
            </p:extLst>
          </p:nvPr>
        </p:nvGraphicFramePr>
        <p:xfrm>
          <a:off x="220690" y="287928"/>
          <a:ext cx="9753304" cy="6231666"/>
        </p:xfrm>
        <a:graphic>
          <a:graphicData uri="http://schemas.openxmlformats.org/drawingml/2006/table">
            <a:tbl>
              <a:tblPr firstRow="1" firstCol="1" bandRow="1"/>
              <a:tblGrid>
                <a:gridCol w="25928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1604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01389">
                <a:tc>
                  <a:txBody>
                    <a:bodyPr/>
                    <a:lstStyle/>
                    <a:p>
                      <a:pPr algn="ctr">
                        <a:lnSpc>
                          <a:spcPts val="1355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355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Образовательная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область</a:t>
                      </a:r>
                    </a:p>
                  </a:txBody>
                  <a:tcPr marL="53909" marR="53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5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355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Содержание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проекта</a:t>
                      </a:r>
                    </a:p>
                  </a:txBody>
                  <a:tcPr marL="53909" marR="53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47420">
                <a:tc>
                  <a:txBody>
                    <a:bodyPr/>
                    <a:lstStyle/>
                    <a:p>
                      <a:pPr algn="ctr">
                        <a:lnSpc>
                          <a:spcPts val="1355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355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Познавательное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развитие</a:t>
                      </a:r>
                    </a:p>
                  </a:txBody>
                  <a:tcPr marL="53909" marR="53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i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ООД «Знакомство с русским национальным костюмом». </a:t>
                      </a:r>
                      <a:endParaRPr lang="ru-RU" sz="1400" i="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i="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ООД </a:t>
                      </a:r>
                      <a:r>
                        <a:rPr lang="ru-RU" sz="1400" i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«Знакомство с татарским национальным костюмом». </a:t>
                      </a:r>
                      <a:endParaRPr lang="ru-RU" sz="1400" i="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i="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ООД </a:t>
                      </a:r>
                      <a:r>
                        <a:rPr lang="ru-RU" sz="1400" i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«Знакомство с костюмом народов Севера». </a:t>
                      </a:r>
                      <a:endParaRPr lang="ru-RU" sz="1400" i="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i="0" kern="18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ООД </a:t>
                      </a:r>
                      <a:r>
                        <a:rPr lang="ru-RU" sz="1400" i="0" kern="18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"Путешествие на Север".</a:t>
                      </a:r>
                      <a:r>
                        <a:rPr lang="ru-RU" sz="1400" i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ООД «Одежда народов Севера». ООД «Знакомство с культурой цыганского народа». ООД «Загадочный народ».</a:t>
                      </a:r>
                      <a:endParaRPr lang="ru-RU" sz="1400" i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909" marR="53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553577">
                <a:tc>
                  <a:txBody>
                    <a:bodyPr/>
                    <a:lstStyle/>
                    <a:p>
                      <a:pPr algn="ctr">
                        <a:lnSpc>
                          <a:spcPts val="1355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355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Речевое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развитие</a:t>
                      </a:r>
                    </a:p>
                  </a:txBody>
                  <a:tcPr marL="53909" marR="53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i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Беседа: «Русский национальный костюм». Заучивание национальных стихотворений, загадок. Беседа: «Какие народы живут в России». Беседа: «Подвижные игры народов России», </a:t>
                      </a:r>
                      <a:r>
                        <a:rPr lang="ru-RU" sz="1400" i="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Загадывание о народах Севера. Беседа</a:t>
                      </a:r>
                      <a:r>
                        <a:rPr lang="ru-RU" sz="1400" i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: «Цыгане мира». Беседа о традициях местных цыган.</a:t>
                      </a:r>
                      <a:r>
                        <a:rPr lang="ru-RU" sz="1400" b="1" i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Беседа: «Какие народы живут в России». Беседа: «Знакомство с цыганским национальным костюмом».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Заучивание </a:t>
                      </a:r>
                      <a:r>
                        <a:rPr lang="ru-RU" sz="1400" i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цыганских пословиц. Описание детьми цыганского костюма. Рассматривание костюма на кукле.</a:t>
                      </a:r>
                      <a:endParaRPr lang="ru-RU" sz="1400" i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909" marR="53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43467">
                <a:tc>
                  <a:txBody>
                    <a:bodyPr/>
                    <a:lstStyle/>
                    <a:p>
                      <a:pPr algn="ctr">
                        <a:lnSpc>
                          <a:spcPts val="1355"/>
                        </a:lnSpc>
                        <a:spcAft>
                          <a:spcPts val="0"/>
                        </a:spcAft>
                      </a:pPr>
                      <a:endParaRPr lang="ru-RU" sz="1800" i="0" dirty="0" smtClean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  <a:p>
                      <a:pPr algn="ctr">
                        <a:lnSpc>
                          <a:spcPts val="1355"/>
                        </a:lnSpc>
                        <a:spcAft>
                          <a:spcPts val="0"/>
                        </a:spcAft>
                      </a:pPr>
                      <a:r>
                        <a:rPr lang="ru-RU" sz="1400" i="0" dirty="0" smtClean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Художественно – эстетическое развитие</a:t>
                      </a:r>
                      <a:endParaRPr lang="ru-RU" sz="1400" i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909" marR="53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55"/>
                        </a:lnSpc>
                        <a:spcAft>
                          <a:spcPts val="0"/>
                        </a:spcAft>
                      </a:pPr>
                      <a:r>
                        <a:rPr lang="ru-RU" sz="1400" i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Чтение русских народных сказок: «Крошечка – </a:t>
                      </a:r>
                      <a:r>
                        <a:rPr lang="ru-RU" sz="1400" i="0" dirty="0" err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Хаврошечка</a:t>
                      </a:r>
                      <a:r>
                        <a:rPr lang="ru-RU" sz="1400" i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», «Царевна лягушка», «Сестрица Аленушка и братец Иванушка».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i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Чтение татарских национальных сказок: «</a:t>
                      </a:r>
                      <a:r>
                        <a:rPr lang="ru-RU" sz="1400" i="0" kern="1800" dirty="0" err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Гульчечек</a:t>
                      </a:r>
                      <a:r>
                        <a:rPr lang="ru-RU" sz="1400" i="0" kern="18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», «</a:t>
                      </a:r>
                      <a:r>
                        <a:rPr lang="ru-RU" sz="1400" i="0" kern="1800" dirty="0" err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Шурале</a:t>
                      </a:r>
                      <a:r>
                        <a:rPr lang="ru-RU" sz="1400" i="0" kern="18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», «Знание всего дороже».  Якутская сказка «Девушка - </a:t>
                      </a:r>
                      <a:r>
                        <a:rPr lang="ru-RU" sz="1400" i="0" kern="1800" dirty="0" err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хвощина</a:t>
                      </a:r>
                      <a:r>
                        <a:rPr lang="ru-RU" sz="1400" i="0" kern="18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». Эвенкийская сказка «Росомаха и лисица». Нанайские сказки «</a:t>
                      </a:r>
                      <a:r>
                        <a:rPr lang="ru-RU" sz="1400" i="0" kern="1800" dirty="0" err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Айога</a:t>
                      </a:r>
                      <a:r>
                        <a:rPr lang="ru-RU" sz="1400" i="0" kern="18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», «Кукушка</a:t>
                      </a:r>
                      <a:r>
                        <a:rPr lang="ru-RU" sz="1400" i="0" kern="18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».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i="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Аппликация «Укрась сарафан», «Русская рубаха»; Рисование «Русский народный костюм»; Лепка «Укрась кокошник». Раскраска «Народы России». Аппликация «Изготовление цыганского амулета». Раскрашивание нанайского орнамента (по шаблону). Раскрась цыганскую юбку.  Рассматривание и рисование цыганского флага. Коллективная лепка по сказкам народов Севера «Оленята». Конструирование: «Жилище народов севера чукчей «Чум». Конструирование  из бумаги «Загон для лошадей». Лепка «Резвые кони». Лепка «Укрась кокошник». Конструирование «Тюбетейка».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i="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Заучивание русских народных песен: «Валенки», «Калинка», «Каравай». Хороводная игра «Бояре». Слушание цыганских народных мелодий, песен, аудио сказок.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i="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Слушание нанайской музыки «Танец маленьких цыганят».</a:t>
                      </a:r>
                      <a:endParaRPr lang="ru-RU" sz="1400" i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909" marR="53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3308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0261932"/>
              </p:ext>
            </p:extLst>
          </p:nvPr>
        </p:nvGraphicFramePr>
        <p:xfrm>
          <a:off x="221719" y="192734"/>
          <a:ext cx="11173112" cy="4927906"/>
        </p:xfrm>
        <a:graphic>
          <a:graphicData uri="http://schemas.openxmlformats.org/drawingml/2006/table">
            <a:tbl>
              <a:tblPr firstRow="1" firstCol="1" bandRow="1"/>
              <a:tblGrid>
                <a:gridCol w="376332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4097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79542">
                <a:tc>
                  <a:txBody>
                    <a:bodyPr/>
                    <a:lstStyle/>
                    <a:p>
                      <a:pPr algn="ctr">
                        <a:lnSpc>
                          <a:spcPts val="1355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355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Физическое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развитие</a:t>
                      </a:r>
                    </a:p>
                  </a:txBody>
                  <a:tcPr marL="60930" marR="60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55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Русские игры: «Горелки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», «Ручеек», «Наш платочек голубой»; татарские игры: «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Тимербай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». П/и «Курица». П/и «Жмурки». П/и «Змейка». П/и «У медведя во бору», «Горелки». Физкультурный досуг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Игры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народов Крайнего Севера». </a:t>
                      </a:r>
                    </a:p>
                  </a:txBody>
                  <a:tcPr marL="60930" marR="60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58338">
                <a:tc>
                  <a:txBody>
                    <a:bodyPr/>
                    <a:lstStyle/>
                    <a:p>
                      <a:pPr algn="ctr">
                        <a:lnSpc>
                          <a:spcPts val="1355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355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Социально-коммуникативное 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развитие</a:t>
                      </a:r>
                    </a:p>
                  </a:txBody>
                  <a:tcPr marL="60930" marR="60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i="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Развлечение : «Такой загадочный народ.»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i="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Настольный театр: </a:t>
                      </a:r>
                      <a:endParaRPr lang="ru-RU" sz="1400" i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0930" marR="60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06755">
                <a:tc>
                  <a:txBody>
                    <a:bodyPr/>
                    <a:lstStyle/>
                    <a:p>
                      <a:pPr algn="ctr">
                        <a:lnSpc>
                          <a:spcPts val="135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Работа с родителями</a:t>
                      </a:r>
                    </a:p>
                  </a:txBody>
                  <a:tcPr marL="60930" marR="60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i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Папка-передвижка «История русского костюма». </a:t>
                      </a:r>
                      <a:endParaRPr lang="ru-RU" sz="1400" i="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i="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Пошив </a:t>
                      </a:r>
                      <a:r>
                        <a:rPr lang="ru-RU" sz="1400" i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русского, татарского, цыганского национальных костюмов и национального костюма народов Севера. </a:t>
                      </a:r>
                      <a:endParaRPr lang="ru-RU" sz="1400" i="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i="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Консультация </a:t>
                      </a:r>
                      <a:r>
                        <a:rPr lang="ru-RU" sz="1400" i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для родителей на "Приобщение детей к народным традициям". </a:t>
                      </a:r>
                      <a:endParaRPr lang="ru-RU" sz="1400" i="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i="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Консультация </a:t>
                      </a:r>
                      <a:r>
                        <a:rPr lang="ru-RU" sz="1400" i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«Орнаменты ханты и манси». </a:t>
                      </a:r>
                      <a:endParaRPr lang="ru-RU" sz="1400" i="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i="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Консультация </a:t>
                      </a:r>
                      <a:r>
                        <a:rPr lang="ru-RU" sz="1400" i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«Праздники народов Севера».</a:t>
                      </a:r>
                      <a:r>
                        <a:rPr lang="ru-RU" sz="1400" i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i="1" dirty="0" smtClean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i="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Помощь </a:t>
                      </a:r>
                      <a:r>
                        <a:rPr lang="ru-RU" sz="1400" i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родителей в подборе атрибутов, пошив костюмов к выставке мини – музея. </a:t>
                      </a:r>
                      <a:endParaRPr lang="ru-RU" sz="1400" i="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i="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Участие </a:t>
                      </a:r>
                      <a:r>
                        <a:rPr lang="ru-RU" sz="1400" i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 организации мини – музея «Народы России».</a:t>
                      </a:r>
                      <a:r>
                        <a:rPr lang="ru-RU" sz="1400" i="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i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0930" marR="60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983271">
                <a:tc>
                  <a:txBody>
                    <a:bodyPr/>
                    <a:lstStyle/>
                    <a:p>
                      <a:pPr algn="ctr">
                        <a:lnSpc>
                          <a:spcPts val="135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Работа педагогов</a:t>
                      </a:r>
                    </a:p>
                  </a:txBody>
                  <a:tcPr marL="60930" marR="60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i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Выявление первоначальных знаний детей  о национальных костюмах. </a:t>
                      </a:r>
                      <a:endParaRPr lang="ru-RU" sz="1400" i="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i="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Информация </a:t>
                      </a:r>
                      <a:r>
                        <a:rPr lang="ru-RU" sz="1400" i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родителей о предстоящей деятельности. </a:t>
                      </a:r>
                      <a:endParaRPr lang="ru-RU" sz="1400" i="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i="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Планирование </a:t>
                      </a:r>
                      <a:r>
                        <a:rPr lang="ru-RU" sz="1400" i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работы. Формирование тем для занятий. </a:t>
                      </a:r>
                      <a:endParaRPr lang="ru-RU" sz="1400" i="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i="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Подбор </a:t>
                      </a:r>
                      <a:r>
                        <a:rPr lang="ru-RU" sz="1400" i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иллюстраций, картин   на тему «Национальные костюмы народов России». </a:t>
                      </a:r>
                      <a:endParaRPr lang="ru-RU" sz="1400" i="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i="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Подобрать </a:t>
                      </a:r>
                      <a:r>
                        <a:rPr lang="ru-RU" sz="1400" i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сказки, стихи, загадки  об одежде. </a:t>
                      </a:r>
                      <a:endParaRPr lang="ru-RU" sz="1400" i="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i="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Подготовить </a:t>
                      </a:r>
                      <a:r>
                        <a:rPr lang="ru-RU" sz="1400" i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раскраски в соответствии с  возрастом. </a:t>
                      </a:r>
                      <a:endParaRPr lang="ru-RU" sz="1400" i="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i="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Настольный </a:t>
                      </a:r>
                      <a:r>
                        <a:rPr lang="ru-RU" sz="1400" i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театр. </a:t>
                      </a:r>
                      <a:endParaRPr lang="ru-RU" sz="1400" i="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i="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Оповещение </a:t>
                      </a:r>
                      <a:r>
                        <a:rPr lang="ru-RU" sz="1400" i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родителей о создании мини – музея в группе.</a:t>
                      </a:r>
                      <a:r>
                        <a:rPr lang="ru-RU" sz="1400" i="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i="0" dirty="0" smtClean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i="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Информация </a:t>
                      </a:r>
                      <a:r>
                        <a:rPr lang="ru-RU" sz="1400" i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для родителей, оформление уголка в раздевалке.</a:t>
                      </a:r>
                      <a:endParaRPr lang="ru-RU" sz="1400" i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0930" marR="609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39090" y="529905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Заключительный этап </a:t>
            </a: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• Культурно – досуговая деятельность на тему: </a:t>
            </a: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«Открытие мини – музея «Костюмы народов России»</a:t>
            </a:r>
          </a:p>
        </p:txBody>
      </p:sp>
    </p:spTree>
    <p:extLst>
      <p:ext uri="{BB962C8B-B14F-4D97-AF65-F5344CB8AC3E}">
        <p14:creationId xmlns:p14="http://schemas.microsoft.com/office/powerpoint/2010/main" val="2165678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8191" y="237114"/>
            <a:ext cx="6096000" cy="7848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Организованная образовательная деятельность</a:t>
            </a:r>
            <a:endParaRPr lang="ru-RU" i="1" dirty="0">
              <a:latin typeface="Times New Roman"/>
              <a:ea typeface="Times New Roman"/>
              <a:cs typeface="Calibri"/>
            </a:endParaRPr>
          </a:p>
          <a:p>
            <a:pPr marR="360680" algn="ctr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Тема: «Украшение кокошника».</a:t>
            </a:r>
            <a:endParaRPr lang="ru-RU" i="1" dirty="0">
              <a:effectLst/>
              <a:latin typeface="Times New Roman"/>
              <a:ea typeface="Times New Roman"/>
              <a:cs typeface="Calibri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8191" y="1021944"/>
            <a:ext cx="6096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680" marR="360680" algn="just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Задачи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: </a:t>
            </a:r>
            <a:endParaRPr lang="ru-RU" i="1" dirty="0">
              <a:latin typeface="Times New Roman"/>
              <a:ea typeface="Times New Roman"/>
              <a:cs typeface="Calibri"/>
            </a:endParaRPr>
          </a:p>
          <a:p>
            <a:pPr marL="360680" marR="36068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– познакомить с русским национальным головным убором; </a:t>
            </a:r>
            <a:endParaRPr lang="ru-RU" i="1" dirty="0">
              <a:latin typeface="Times New Roman"/>
              <a:ea typeface="Times New Roman"/>
              <a:cs typeface="Calibri"/>
            </a:endParaRPr>
          </a:p>
          <a:p>
            <a:pPr marL="360680" marR="36068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– продолжать учить составлять композицию на готовой заготовке; </a:t>
            </a:r>
            <a:endParaRPr lang="ru-RU" i="1" dirty="0">
              <a:latin typeface="Times New Roman"/>
              <a:ea typeface="Times New Roman"/>
              <a:cs typeface="Calibri"/>
            </a:endParaRPr>
          </a:p>
          <a:p>
            <a:pPr marL="360680" marR="36068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– продолжать учить вырезать различные элементы из пластилина, с помощью стеки; составлять узор; </a:t>
            </a:r>
            <a:endParaRPr lang="ru-RU" i="1" dirty="0">
              <a:latin typeface="Times New Roman"/>
              <a:ea typeface="Times New Roman"/>
              <a:cs typeface="Calibri"/>
            </a:endParaRPr>
          </a:p>
          <a:p>
            <a:pPr marL="360680" marR="36068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– развивать мелкую моторику, художественный вкус, творческое воображение;</a:t>
            </a:r>
            <a:endParaRPr lang="ru-RU" i="1" dirty="0">
              <a:latin typeface="Times New Roman"/>
              <a:ea typeface="Times New Roman"/>
              <a:cs typeface="Calibri"/>
            </a:endParaRPr>
          </a:p>
          <a:p>
            <a:pPr marL="360680" marR="36068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– воспитывать интерес к русской народной культуре;</a:t>
            </a:r>
            <a:endParaRPr lang="ru-RU" i="1" dirty="0">
              <a:latin typeface="Times New Roman"/>
              <a:ea typeface="Times New Roman"/>
              <a:cs typeface="Calibri"/>
            </a:endParaRPr>
          </a:p>
          <a:p>
            <a:pPr marL="360680" marR="36068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– активизировать словарь.</a:t>
            </a:r>
            <a:endParaRPr lang="ru-RU" i="1" dirty="0">
              <a:effectLst/>
              <a:latin typeface="Times New Roman"/>
              <a:ea typeface="Times New Roman"/>
              <a:cs typeface="Calibri"/>
            </a:endParaRPr>
          </a:p>
        </p:txBody>
      </p:sp>
      <p:pic>
        <p:nvPicPr>
          <p:cNvPr id="5" name="Рисунок 4" descr="F:\ФОТО\IMG_20190304_11062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94" y="4161265"/>
            <a:ext cx="2923784" cy="25317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F:\ФОТО\IMG_20190304_112231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38"/>
          <a:stretch/>
        </p:blipFill>
        <p:spPr bwMode="auto">
          <a:xfrm>
            <a:off x="3604505" y="4161264"/>
            <a:ext cx="3041650" cy="25317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 descr="G:\Новая папка (4)\ПРОЕКТ КОСТЮМЫ РОССИИ\ФОТО\IMG_20190304_110128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70" t="28429" r="10868"/>
          <a:stretch/>
        </p:blipFill>
        <p:spPr bwMode="auto">
          <a:xfrm>
            <a:off x="6777991" y="137160"/>
            <a:ext cx="5326380" cy="65558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62326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480" y="248314"/>
            <a:ext cx="51930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  <a:cs typeface="Times New Roman"/>
              </a:rPr>
              <a:t>Организованная образовательная </a:t>
            </a:r>
            <a:r>
              <a:rPr lang="ru-RU" b="1" dirty="0" smtClean="0">
                <a:latin typeface="Times New Roman"/>
                <a:ea typeface="Times New Roman"/>
                <a:cs typeface="Times New Roman"/>
              </a:rPr>
              <a:t>деятельность</a:t>
            </a:r>
          </a:p>
          <a:p>
            <a:pPr algn="ctr">
              <a:spcAft>
                <a:spcPts val="0"/>
              </a:spcAft>
            </a:pPr>
            <a:r>
              <a:rPr lang="ru-RU" b="1" dirty="0" smtClean="0">
                <a:latin typeface="Times New Roman"/>
                <a:ea typeface="Times New Roman"/>
                <a:cs typeface="Times New Roman"/>
              </a:rPr>
              <a:t>Тема</a:t>
            </a:r>
            <a:r>
              <a:rPr lang="ru-RU" b="1" dirty="0">
                <a:latin typeface="Times New Roman"/>
                <a:ea typeface="Times New Roman"/>
                <a:cs typeface="Times New Roman"/>
              </a:rPr>
              <a:t>: «Тюбетейка».</a:t>
            </a:r>
            <a:endParaRPr lang="ru-RU" sz="1100" i="1" dirty="0">
              <a:effectLst/>
              <a:latin typeface="Times New Roman"/>
              <a:ea typeface="Times New Roman"/>
              <a:cs typeface="Calibri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480" y="843677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Задачи:</a:t>
            </a:r>
            <a:endParaRPr lang="ru-RU" sz="1100" i="1" dirty="0">
              <a:latin typeface="Times New Roman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1.Продолжать учить ставить цель предстоящей деятельности (коллективную, цель в паре, индивидуальную).</a:t>
            </a:r>
            <a:endParaRPr lang="ru-RU" sz="1100" i="1" dirty="0">
              <a:latin typeface="Times New Roman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2.Учить детей распределять действия и материал в процессе совместной работы, согласовывать действия.</a:t>
            </a:r>
            <a:endParaRPr lang="ru-RU" sz="1100" i="1" dirty="0">
              <a:latin typeface="Times New Roman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3.Закреплять умение детей составлять узор из шаблонов татарского орнамента (листочки, волнистые линии, тюльпан и др.).</a:t>
            </a:r>
            <a:endParaRPr lang="ru-RU" sz="1100" i="1" dirty="0">
              <a:effectLst/>
              <a:latin typeface="Times New Roman"/>
              <a:ea typeface="Times New Roman"/>
              <a:cs typeface="Calibri"/>
            </a:endParaRPr>
          </a:p>
        </p:txBody>
      </p:sp>
      <p:pic>
        <p:nvPicPr>
          <p:cNvPr id="6" name="Рисунок 5" descr="F:\ФОТО\IMG_20190304_113843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08"/>
          <a:stretch/>
        </p:blipFill>
        <p:spPr bwMode="auto">
          <a:xfrm>
            <a:off x="0" y="3429000"/>
            <a:ext cx="3551725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34" r="13691" b="21559"/>
          <a:stretch/>
        </p:blipFill>
        <p:spPr bwMode="auto">
          <a:xfrm>
            <a:off x="6239705" y="88294"/>
            <a:ext cx="5788593" cy="44951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 descr="F:\ФОТО\IMG_20190304_115024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52" r="4491" b="9130"/>
          <a:stretch/>
        </p:blipFill>
        <p:spPr bwMode="auto">
          <a:xfrm>
            <a:off x="3551725" y="3429000"/>
            <a:ext cx="4227709" cy="3429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48116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32077"/>
            <a:ext cx="677249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228600">
              <a:spcAft>
                <a:spcPts val="0"/>
              </a:spcAft>
            </a:pPr>
            <a:r>
              <a:rPr lang="ru-RU" b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b="1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Развлечение; «Загадочный </a:t>
            </a:r>
            <a:r>
              <a:rPr lang="ru-RU" b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народ</a:t>
            </a:r>
            <a:r>
              <a:rPr lang="ru-RU" b="1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».</a:t>
            </a:r>
            <a:endParaRPr lang="ru-RU" sz="1100" b="1" i="1" dirty="0">
              <a:solidFill>
                <a:srgbClr val="111111"/>
              </a:solidFill>
              <a:effectLst/>
              <a:latin typeface="Times New Roman"/>
              <a:ea typeface="Times New Roman"/>
              <a:cs typeface="Times New Roman"/>
            </a:endParaRPr>
          </a:p>
          <a:p>
            <a:pPr indent="228600">
              <a:spcAft>
                <a:spcPts val="0"/>
              </a:spcAft>
            </a:pPr>
            <a:r>
              <a:rPr lang="ru-RU" b="1" dirty="0" smtClean="0">
                <a:latin typeface="Times New Roman"/>
                <a:ea typeface="Calibri"/>
              </a:rPr>
              <a:t>Цель:</a:t>
            </a:r>
            <a:r>
              <a:rPr lang="ru-RU" dirty="0" smtClean="0">
                <a:latin typeface="Times New Roman"/>
                <a:ea typeface="Calibri"/>
              </a:rPr>
              <a:t> Закрепление </a:t>
            </a:r>
            <a:r>
              <a:rPr lang="ru-RU" dirty="0">
                <a:latin typeface="Times New Roman"/>
                <a:ea typeface="Calibri"/>
              </a:rPr>
              <a:t>полученных </a:t>
            </a:r>
            <a:r>
              <a:rPr lang="ru-RU" dirty="0" smtClean="0">
                <a:latin typeface="Times New Roman"/>
                <a:ea typeface="Calibri"/>
              </a:rPr>
              <a:t>знаний детей  </a:t>
            </a:r>
          </a:p>
          <a:p>
            <a:pPr indent="228600">
              <a:spcAft>
                <a:spcPts val="0"/>
              </a:spcAft>
            </a:pPr>
            <a:r>
              <a:rPr lang="ru-RU" dirty="0" smtClean="0">
                <a:latin typeface="Times New Roman"/>
                <a:ea typeface="Calibri"/>
              </a:rPr>
              <a:t>об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особенностях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культурных традиций разных народов, </a:t>
            </a:r>
            <a:endParaRPr lang="ru-RU" dirty="0" smtClean="0">
              <a:latin typeface="Times New Roman"/>
              <a:ea typeface="Times New Roman"/>
              <a:cs typeface="Times New Roman"/>
            </a:endParaRPr>
          </a:p>
          <a:p>
            <a:pPr indent="228600"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вызвать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интерес и желание изучать культуру цыганского народа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.</a:t>
            </a:r>
            <a:endParaRPr lang="ru-RU" sz="1100" i="1" dirty="0">
              <a:latin typeface="Times New Roman"/>
              <a:ea typeface="Times New Roman"/>
              <a:cs typeface="Calibri"/>
            </a:endParaRPr>
          </a:p>
        </p:txBody>
      </p:sp>
      <p:pic>
        <p:nvPicPr>
          <p:cNvPr id="5" name="Рисунок 4" descr="F:\ФОТО\IMG_20190304_121648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5" t="15280" r="9027" b="22541"/>
          <a:stretch/>
        </p:blipFill>
        <p:spPr bwMode="auto">
          <a:xfrm>
            <a:off x="38136" y="1754923"/>
            <a:ext cx="5122630" cy="51030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 descr="F:\ФОТО\IMG_20190304_121549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97" b="25688"/>
          <a:stretch/>
        </p:blipFill>
        <p:spPr bwMode="auto">
          <a:xfrm>
            <a:off x="5160766" y="1754922"/>
            <a:ext cx="5607074" cy="51030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7716" y="58908"/>
            <a:ext cx="3305810" cy="2171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9314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22611"/>
            <a:ext cx="6096000" cy="7294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Физкультурный досуг для детей старшей группы</a:t>
            </a:r>
            <a:br>
              <a:rPr lang="ru-RU" b="1" dirty="0">
                <a:latin typeface="Times New Roman"/>
                <a:ea typeface="Calibri"/>
                <a:cs typeface="Times New Roman"/>
              </a:rPr>
            </a:br>
            <a:r>
              <a:rPr lang="ru-RU" b="1" dirty="0">
                <a:latin typeface="Times New Roman"/>
                <a:ea typeface="Calibri"/>
                <a:cs typeface="Times New Roman"/>
              </a:rPr>
              <a:t> «Игры народов Севера»</a:t>
            </a:r>
            <a:endParaRPr lang="ru-RU" sz="1100" i="1" dirty="0">
              <a:effectLst/>
              <a:latin typeface="Times New Roman"/>
              <a:ea typeface="Times New Roman"/>
              <a:cs typeface="Calibri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4122" y="829068"/>
            <a:ext cx="7092413" cy="2990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Задачи: </a:t>
            </a:r>
            <a:endParaRPr lang="ru-RU" sz="1100" i="1" dirty="0">
              <a:latin typeface="Times New Roman"/>
              <a:ea typeface="Times New Roman"/>
              <a:cs typeface="Calibri"/>
            </a:endParaRPr>
          </a:p>
          <a:p>
            <a:r>
              <a:rPr lang="ru-RU" dirty="0">
                <a:latin typeface="Times New Roman"/>
                <a:ea typeface="Calibri"/>
                <a:cs typeface="Times New Roman"/>
              </a:rPr>
              <a:t>- Познакомить детей с играми народов Севера; </a:t>
            </a:r>
            <a:endParaRPr lang="ru-RU" sz="1100" i="1" dirty="0">
              <a:latin typeface="Times New Roman"/>
              <a:ea typeface="Times New Roman"/>
              <a:cs typeface="Calibri"/>
            </a:endParaRPr>
          </a:p>
          <a:p>
            <a:r>
              <a:rPr lang="ru-RU" dirty="0">
                <a:latin typeface="Times New Roman"/>
                <a:ea typeface="Calibri"/>
                <a:cs typeface="Times New Roman"/>
              </a:rPr>
              <a:t>- Систематизировать знания детей о традициях Севера, особенностях коренных народов;</a:t>
            </a:r>
            <a:endParaRPr lang="ru-RU" sz="1100" i="1" dirty="0">
              <a:latin typeface="Times New Roman"/>
              <a:ea typeface="Times New Roman"/>
              <a:cs typeface="Calibri"/>
            </a:endParaRPr>
          </a:p>
          <a:p>
            <a:r>
              <a:rPr lang="ru-RU" dirty="0">
                <a:latin typeface="Times New Roman"/>
                <a:ea typeface="Calibri"/>
                <a:cs typeface="Times New Roman"/>
              </a:rPr>
              <a:t>- Способствовать  развитию координации движений, глазомера, быстроты, </a:t>
            </a:r>
            <a:r>
              <a:rPr lang="ru-RU" dirty="0" err="1" smtClean="0">
                <a:latin typeface="Times New Roman"/>
                <a:ea typeface="Calibri"/>
                <a:cs typeface="Times New Roman"/>
              </a:rPr>
              <a:t>увёртываемость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;</a:t>
            </a:r>
            <a:endParaRPr lang="ru-RU" sz="1100" i="1" dirty="0">
              <a:latin typeface="Times New Roman"/>
              <a:ea typeface="Times New Roman"/>
              <a:cs typeface="Calibri"/>
            </a:endParaRPr>
          </a:p>
          <a:p>
            <a:r>
              <a:rPr lang="ru-RU" dirty="0">
                <a:latin typeface="Times New Roman"/>
                <a:ea typeface="Calibri"/>
                <a:cs typeface="Times New Roman"/>
              </a:rPr>
              <a:t>- Формировать стремление к достижению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положительнытельных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результатов. </a:t>
            </a:r>
            <a:endParaRPr lang="ru-RU" sz="1100" i="1" dirty="0">
              <a:latin typeface="Times New Roman"/>
              <a:ea typeface="Times New Roman"/>
              <a:cs typeface="Calibri"/>
            </a:endParaRPr>
          </a:p>
          <a:p>
            <a:r>
              <a:rPr lang="ru-RU" dirty="0">
                <a:latin typeface="Times New Roman"/>
                <a:ea typeface="Calibri"/>
                <a:cs typeface="Times New Roman"/>
              </a:rPr>
              <a:t>- Воспитывать нравственно-волевые качества: решительность сноровку, смекалку, выдержку, уверенность, целеустремленность. </a:t>
            </a:r>
            <a:endParaRPr lang="ru-RU" sz="1100" i="1" dirty="0">
              <a:effectLst/>
              <a:latin typeface="Times New Roman"/>
              <a:ea typeface="Times New Roman"/>
              <a:cs typeface="Calibri"/>
            </a:endParaRPr>
          </a:p>
        </p:txBody>
      </p:sp>
      <p:pic>
        <p:nvPicPr>
          <p:cNvPr id="4" name="Рисунок 3" descr="F:\ФОТО\IMG_20190304_123536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6" b="7044"/>
          <a:stretch/>
        </p:blipFill>
        <p:spPr bwMode="auto">
          <a:xfrm>
            <a:off x="7256536" y="0"/>
            <a:ext cx="4783015" cy="40092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F:\ФОТО\IMG_20190304_124431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7" t="16709" r="11414" b="35144"/>
          <a:stretch/>
        </p:blipFill>
        <p:spPr bwMode="auto">
          <a:xfrm>
            <a:off x="7901256" y="3819630"/>
            <a:ext cx="4290744" cy="30383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 descr="F:\ФОТО\IMG_20190304_123938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4" b="17207"/>
          <a:stretch/>
        </p:blipFill>
        <p:spPr bwMode="auto">
          <a:xfrm>
            <a:off x="0" y="3819630"/>
            <a:ext cx="4103077" cy="30383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 descr="F:\ФОТО\IMG_20190304_124621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84" b="20201"/>
          <a:stretch/>
        </p:blipFill>
        <p:spPr bwMode="auto">
          <a:xfrm>
            <a:off x="4103077" y="3819630"/>
            <a:ext cx="3798179" cy="30383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37441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449439" y="91642"/>
            <a:ext cx="59901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75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Изготовление родителями стенгазеты «Народы севера»</a:t>
            </a:r>
            <a:endParaRPr lang="ru-RU" sz="11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4" name="Picture 7" descr="75035641_polarnoesijani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8124"/>
            <a:ext cx="12192000" cy="63398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 descr="C:\Users\серёжа\Desktop\IMG_20190305_130012.jpg"/>
          <p:cNvPicPr/>
          <p:nvPr/>
        </p:nvPicPr>
        <p:blipFill rotWithShape="1">
          <a:blip r:embed="rId3" cstate="print"/>
          <a:srcRect l="28436" t="13375" r="21960" b="12204"/>
          <a:stretch/>
        </p:blipFill>
        <p:spPr bwMode="auto">
          <a:xfrm>
            <a:off x="8629651" y="811530"/>
            <a:ext cx="3326130" cy="57950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67707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0394" y="29229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Культурно – досуговая деятельность на тему: </a:t>
            </a:r>
          </a:p>
          <a:p>
            <a:pPr lvl="0"/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«Открытие мини – музея «Костюмы народов России»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2542" y="938627"/>
            <a:ext cx="683689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  <a:cs typeface="Times New Roman"/>
              </a:rPr>
              <a:t>Цель: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 Расширение знаний детей о Родине. </a:t>
            </a:r>
            <a:endParaRPr lang="ru-RU" sz="1100" i="1" dirty="0">
              <a:latin typeface="Times New Roman"/>
              <a:ea typeface="Times New Roman"/>
              <a:cs typeface="Calibri"/>
            </a:endParaRPr>
          </a:p>
          <a:p>
            <a:r>
              <a:rPr lang="ru-RU" b="1" dirty="0">
                <a:latin typeface="Times New Roman"/>
                <a:ea typeface="Times New Roman"/>
              </a:rPr>
              <a:t>Задачи: </a:t>
            </a:r>
            <a:endParaRPr lang="ru-RU" b="1" dirty="0" smtClean="0">
              <a:latin typeface="Times New Roman"/>
              <a:ea typeface="Times New Roman"/>
            </a:endParaRPr>
          </a:p>
          <a:p>
            <a:r>
              <a:rPr lang="ru-RU" dirty="0" smtClean="0">
                <a:latin typeface="Times New Roman"/>
                <a:ea typeface="Times New Roman"/>
              </a:rPr>
              <a:t>- Познакомить </a:t>
            </a:r>
            <a:r>
              <a:rPr lang="ru-RU" dirty="0">
                <a:latin typeface="Times New Roman"/>
                <a:ea typeface="Times New Roman"/>
              </a:rPr>
              <a:t>детей с разными народами, населяющими Россию. </a:t>
            </a:r>
            <a:endParaRPr lang="ru-RU" dirty="0" smtClean="0">
              <a:latin typeface="Times New Roman"/>
              <a:ea typeface="Times New Roman"/>
            </a:endParaRPr>
          </a:p>
          <a:p>
            <a:r>
              <a:rPr lang="ru-RU" dirty="0" smtClean="0">
                <a:latin typeface="Times New Roman"/>
                <a:ea typeface="Times New Roman"/>
              </a:rPr>
              <a:t>- Побуждать </a:t>
            </a:r>
            <a:r>
              <a:rPr lang="ru-RU" dirty="0">
                <a:latin typeface="Times New Roman"/>
                <a:ea typeface="Times New Roman"/>
              </a:rPr>
              <a:t>детей уважительно относиться к культуре разных народов, любоваться образцами народно-прикладного творчества. </a:t>
            </a:r>
            <a:endParaRPr lang="ru-RU" dirty="0" smtClean="0">
              <a:latin typeface="Times New Roman"/>
              <a:ea typeface="Times New Roman"/>
            </a:endParaRPr>
          </a:p>
          <a:p>
            <a:r>
              <a:rPr lang="ru-RU" dirty="0" smtClean="0">
                <a:latin typeface="Times New Roman"/>
                <a:ea typeface="Times New Roman"/>
              </a:rPr>
              <a:t>- Формировать </a:t>
            </a:r>
            <a:r>
              <a:rPr lang="ru-RU" dirty="0">
                <a:latin typeface="Times New Roman"/>
                <a:ea typeface="Times New Roman"/>
              </a:rPr>
              <a:t>чувство гордости за Родину, поддерживать интерес к истории и культуре России и народов, её населяющих. </a:t>
            </a:r>
            <a:endParaRPr lang="ru-RU" dirty="0" smtClean="0">
              <a:latin typeface="Times New Roman"/>
              <a:ea typeface="Times New Roman"/>
            </a:endParaRPr>
          </a:p>
          <a:p>
            <a:r>
              <a:rPr lang="ru-RU" dirty="0" smtClean="0">
                <a:latin typeface="Times New Roman"/>
                <a:ea typeface="Times New Roman"/>
              </a:rPr>
              <a:t>- Обогащать </a:t>
            </a:r>
            <a:r>
              <a:rPr lang="ru-RU" dirty="0">
                <a:latin typeface="Times New Roman"/>
                <a:ea typeface="Times New Roman"/>
              </a:rPr>
              <a:t>словарный запас детей.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23"/>
          <a:stretch/>
        </p:blipFill>
        <p:spPr>
          <a:xfrm>
            <a:off x="6059921" y="3103124"/>
            <a:ext cx="5756372" cy="35903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93" y="3246951"/>
            <a:ext cx="4808807" cy="36110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638249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2360" y="360181"/>
            <a:ext cx="9734842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b="1" dirty="0" smtClean="0">
                <a:latin typeface="Times New Roman"/>
                <a:ea typeface="Times New Roman"/>
              </a:rPr>
              <a:t>Результат проекта</a:t>
            </a:r>
            <a:r>
              <a:rPr lang="ru-RU" dirty="0" smtClean="0">
                <a:latin typeface="Times New Roman"/>
                <a:ea typeface="Times New Roman"/>
              </a:rPr>
              <a:t>: 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Дети узнали о национальных традициях народов России, об особенностях народных костюмов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 игровой деятельности детей более активно используются народные игры. 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 методическом кабинете создана картотека народных игр, которой могут воспользоваться педагоги детского сада.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Дети с интересом играют с экспонатами мини-музея, разыгрывая разнообразные сюжеты.</a:t>
            </a:r>
            <a:endParaRPr lang="ru-RU" dirty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090" y="2737003"/>
            <a:ext cx="4853402" cy="41209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599700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2940" y="731520"/>
            <a:ext cx="8686799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Литература:</a:t>
            </a:r>
          </a:p>
          <a:p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Киселёва Л.С., Данилова Т.А.,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Лагода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Т.С.,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Зхйкова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М.Б. Проектный метод 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дошкольного Учреждения. – М., АРКТИ, 2011.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Детские подвижные игры народов СССР: Пособие для воспитателя дет. Сада/ сост. А.В.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Кенеман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под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Т.И. Осокиной. – М., Просвещение, 1998. – 239с.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Жабрева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А.С. История костюма в России с древнейших времён до наших дней.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Библиогрфический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указателькниг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статей на русском языке. 1710-2007. СПБ., 2008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Данилина Г.Н. Дошкольнику об истории и культуре Росс. Пособие для реализации государственной программы «Патриотическое воспитание граждан Российской Федерации на 2001 – 2005 годы». -3-е изд.,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и доп. – М: АРКТИ, 2005. – 184с. (Развитие и воспитание дошкольников).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62018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82980" y="2801571"/>
            <a:ext cx="78181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000" dirty="0" smtClean="0">
                <a:solidFill>
                  <a:srgbClr val="90C2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994867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249</TotalTime>
  <Words>1068</Words>
  <Application>Microsoft Office PowerPoint</Application>
  <PresentationFormat>Произвольный</PresentationFormat>
  <Paragraphs>132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Национальные костюмы народов России</dc:title>
  <dc:creator>родители</dc:creator>
  <cp:lastModifiedBy>ADM</cp:lastModifiedBy>
  <cp:revision>46</cp:revision>
  <dcterms:created xsi:type="dcterms:W3CDTF">2022-02-25T06:56:17Z</dcterms:created>
  <dcterms:modified xsi:type="dcterms:W3CDTF">2024-05-01T05:58:51Z</dcterms:modified>
</cp:coreProperties>
</file>